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82" r:id="rId5"/>
    <p:sldId id="281" r:id="rId6"/>
    <p:sldId id="283" r:id="rId7"/>
    <p:sldId id="285" r:id="rId8"/>
    <p:sldId id="284" r:id="rId9"/>
    <p:sldId id="286" r:id="rId10"/>
    <p:sldId id="287" r:id="rId11"/>
    <p:sldId id="288" r:id="rId12"/>
    <p:sldId id="291" r:id="rId13"/>
    <p:sldId id="290" r:id="rId14"/>
    <p:sldId id="292" r:id="rId15"/>
    <p:sldId id="293" r:id="rId16"/>
    <p:sldId id="297" r:id="rId17"/>
    <p:sldId id="295" r:id="rId18"/>
    <p:sldId id="296" r:id="rId19"/>
  </p:sldIdLst>
  <p:sldSz cx="18288000" cy="10287000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Golos Text Medium" panose="020B0503020202020204" pitchFamily="3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bhEhXKTSD6V75ik4X8ae/TcS5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4FFFF3-AD38-4727-BA6A-636747385C40}">
  <a:tblStyle styleId="{3A4FFFF3-AD38-4727-BA6A-636747385C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28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76A1240-24BB-EE24-0632-7F2669D77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AD512C7A-80DA-ECD3-6AF8-EEDB58BB97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7E5FC509-2E29-8E59-CE47-E8A4A5CF8E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259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2A0CB7D-2CCE-F1BE-AFD2-7BA74C43C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15DAC575-12AC-9486-5F4C-8438922B4F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A11B80F9-BAF8-5A77-EDED-1921CFC43F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376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6C77D45B-E601-4C9C-9147-759FF57B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F3ADFBE3-23DD-1AF5-93EA-BDAFA96B9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265FCE6A-CFD6-E930-D46C-D24B835F9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852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7D61B09-0DFD-125D-3441-5C29F287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8EE71F95-4967-C063-FAEE-F61671B7D1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D11835C5-05E5-84CC-9EC1-36F04D258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958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B303889-6427-4DC8-031B-D21CEBFD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897B43DD-C83B-571D-8DD8-CD66075382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E7AACCA1-0930-1CFE-5F90-D85B4FFCA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435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F1F69335-4B62-B4D4-3AC3-0F446FE3B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437AE909-150A-7690-8445-FB9539F5BB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AB975ED4-EC02-B36E-E080-E02C3E232F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957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3E8F907-DE09-0683-5809-DCD0242AE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1C106FFC-59B0-FA6B-97FD-989E4A348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C01C0EB8-555E-7C29-DF44-15FEE83D2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458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14BDD607-6C6D-4223-6DF5-1973C2F41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D2112DF7-EAC6-1150-CF5F-CF501835D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B736C0F7-9C48-64D0-049D-7045221DE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548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8FA59965-6293-DE8C-1264-738C1DDAB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AFFFED11-EA50-FB89-81DE-9588042E00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78C2433D-1858-7616-ED9F-E2E1ED42D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567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F73000E7-FBA9-D30A-A8B6-41816D250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83B1402C-3632-1066-E65A-AA58291AB8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8F54DB93-4047-DB6F-E6A4-97B8A5F80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13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014AF553-1368-6AF8-1D93-B1C31A89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B82D834A-000E-F6A2-7E6E-0CBCE2FEF9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A97A935F-367E-2494-A1B2-AAA4FC7822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DB760485-7049-F31F-6D09-1DE972D2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32D60CB0-83FA-0524-7FBA-F6E3DE1D5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91753E66-E4C4-E713-2767-05E05F43DA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30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DFC6635D-64FF-A297-0642-7E0EE0B85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86DE4804-AF5B-CA87-E7E8-D285FEF9DB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5CDC39EB-EE32-00CA-92C9-1A1DA94265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1413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62D13665-8BFA-2832-FAAA-BA0C70042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2EE28479-3254-2D37-59AE-6B5AFFC0C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41B6DAF7-E415-80BC-53A5-DE7DA98103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58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8499EC09-3FA2-5683-0DAC-32FD05B67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8548EE0C-2DC8-FC47-154E-96C47B615F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>
            <a:extLst>
              <a:ext uri="{FF2B5EF4-FFF2-40B4-BE49-F238E27FC236}">
                <a16:creationId xmlns:a16="http://schemas.microsoft.com/office/drawing/2014/main" id="{002C5A95-61CF-D223-DF4B-89F01A6D6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54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papers.nips.cc/paper_files/paper/2023/file/d482f1362bd6a8448d7c35e717c7063a-Paper-Conference.pdf?fbclid=IwY2xjawKdQu1leHRuA2FlbQIxMABicmlkETFXMUtQY0doM0lqQ0paQTEwAR7PVXs6kHl3dcjEI_noxEaKzu5_5NbUEGY3mZcH-8U-zKm_xB0BJKrL77XQ-A_aem_AavflP85xv0INDDHRxaorQ" TargetMode="Externa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259170" y="1738377"/>
            <a:ext cx="1286539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5400" kern="0" dirty="0" err="1">
                <a:solidFill>
                  <a:srgbClr val="333746"/>
                </a:solidFill>
                <a:latin typeface="Golos Text Medium"/>
                <a:cs typeface="Golos Text Medium"/>
              </a:rPr>
              <a:t>CamoPatch</a:t>
            </a:r>
            <a:r>
              <a:rPr lang="en-US" sz="5400" kern="0" dirty="0">
                <a:solidFill>
                  <a:srgbClr val="333746"/>
                </a:solidFill>
                <a:latin typeface="Golos Text Medium"/>
                <a:cs typeface="Golos Text Medium"/>
              </a:rPr>
              <a:t>: An </a:t>
            </a:r>
            <a:r>
              <a:rPr lang="en-US" sz="5400" kern="0" dirty="0">
                <a:solidFill>
                  <a:srgbClr val="333746"/>
                </a:solidFill>
                <a:latin typeface="Golos Text Medium"/>
                <a:cs typeface="Golos Text Medium"/>
                <a:sym typeface="Golos Text Medium"/>
              </a:rPr>
              <a:t>Evolutionary</a:t>
            </a:r>
            <a:r>
              <a:rPr lang="en-US" sz="5400" kern="0" dirty="0">
                <a:solidFill>
                  <a:srgbClr val="333746"/>
                </a:solidFill>
                <a:latin typeface="Golos Text Medium"/>
                <a:cs typeface="Golos Text Medium"/>
              </a:rPr>
              <a:t> Strategy for Generating Camouflaged Adversarial Patches</a:t>
            </a:r>
          </a:p>
        </p:txBody>
      </p:sp>
      <p:pic>
        <p:nvPicPr>
          <p:cNvPr id="2" name="Đồ họa 1">
            <a:extLst>
              <a:ext uri="{FF2B5EF4-FFF2-40B4-BE49-F238E27FC236}">
                <a16:creationId xmlns:a16="http://schemas.microsoft.com/office/drawing/2014/main" id="{64D7B04D-DBD7-CDB3-304F-75ED6EF56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0128" y="3346737"/>
            <a:ext cx="6276704" cy="6276704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11C6F39-AEB4-209F-D572-B93BFE058ACB}"/>
              </a:ext>
            </a:extLst>
          </p:cNvPr>
          <p:cNvSpPr txBox="1"/>
          <p:nvPr/>
        </p:nvSpPr>
        <p:spPr>
          <a:xfrm>
            <a:off x="1259170" y="4481356"/>
            <a:ext cx="78020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67CB9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CamoPatch: An Evolutionary Strategy for Generating Camouflaged Adversarial Patches</a:t>
            </a:r>
            <a:endParaRPr lang="en-US" sz="2400" dirty="0">
              <a:solidFill>
                <a:srgbClr val="E67CB9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Hình ảnh 8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C902971E-6A7F-B834-A385-709790446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50D3BFE9-06E9-72A5-B3AA-8A28EFA72765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12" name="Chỗ dành sẵn cho Số hiệu Bản chiếu 11">
            <a:extLst>
              <a:ext uri="{FF2B5EF4-FFF2-40B4-BE49-F238E27FC236}">
                <a16:creationId xmlns:a16="http://schemas.microsoft.com/office/drawing/2014/main" id="{4CFDB8B9-65C9-5D0C-1BB3-DE2D4409E3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1</a:t>
            </a:fld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6F35022F-05DD-5A3B-C668-29811053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DC01A2D4-4FE8-EB48-6703-5E40912C55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10</a:t>
            </a:fld>
            <a:endParaRPr lang="en-US" sz="2000" dirty="0"/>
          </a:p>
        </p:txBody>
      </p:sp>
      <p:pic>
        <p:nvPicPr>
          <p:cNvPr id="4" name="Hình ảnh 3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264081F7-71A1-49E6-DA9C-7FFC0BCB1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A7A93CA4-AD4C-5C86-D4F9-9C1607BC7C81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11" name="Google Shape;184;p22">
            <a:extLst>
              <a:ext uri="{FF2B5EF4-FFF2-40B4-BE49-F238E27FC236}">
                <a16:creationId xmlns:a16="http://schemas.microsoft.com/office/drawing/2014/main" id="{C4FB1DB7-B8BB-AB25-5AD0-E0D570A028B9}"/>
              </a:ext>
            </a:extLst>
          </p:cNvPr>
          <p:cNvSpPr txBox="1">
            <a:spLocks/>
          </p:cNvSpPr>
          <p:nvPr/>
        </p:nvSpPr>
        <p:spPr>
          <a:xfrm>
            <a:off x="1319000" y="1379860"/>
            <a:ext cx="26712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dirty="0">
                <a:solidFill>
                  <a:schemeClr val="accent4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03</a:t>
            </a:r>
          </a:p>
        </p:txBody>
      </p:sp>
      <p:sp>
        <p:nvSpPr>
          <p:cNvPr id="12" name="Google Shape;185;p22">
            <a:extLst>
              <a:ext uri="{FF2B5EF4-FFF2-40B4-BE49-F238E27FC236}">
                <a16:creationId xmlns:a16="http://schemas.microsoft.com/office/drawing/2014/main" id="{80A00959-05BF-9D12-8D01-B80D0F0D96DA}"/>
              </a:ext>
            </a:extLst>
          </p:cNvPr>
          <p:cNvSpPr txBox="1">
            <a:spLocks/>
          </p:cNvSpPr>
          <p:nvPr/>
        </p:nvSpPr>
        <p:spPr>
          <a:xfrm>
            <a:off x="3065685" y="1379860"/>
            <a:ext cx="127566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dirty="0" err="1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CamoPatch</a:t>
            </a:r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: Proposed Method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66506D43-E2AA-781D-037D-F6B1C9640E32}"/>
              </a:ext>
            </a:extLst>
          </p:cNvPr>
          <p:cNvSpPr txBox="1"/>
          <p:nvPr/>
        </p:nvSpPr>
        <p:spPr>
          <a:xfrm>
            <a:off x="2654598" y="4679135"/>
            <a:ext cx="881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Problem Formulation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3709482-861B-EB1E-E35F-2F666128993C}"/>
              </a:ext>
            </a:extLst>
          </p:cNvPr>
          <p:cNvSpPr txBox="1"/>
          <p:nvPr/>
        </p:nvSpPr>
        <p:spPr>
          <a:xfrm>
            <a:off x="2654598" y="5622738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Patch Initialization and Optimization</a:t>
            </a:r>
          </a:p>
        </p:txBody>
      </p:sp>
      <p:cxnSp>
        <p:nvCxnSpPr>
          <p:cNvPr id="23" name="Google Shape;187;p22">
            <a:extLst>
              <a:ext uri="{FF2B5EF4-FFF2-40B4-BE49-F238E27FC236}">
                <a16:creationId xmlns:a16="http://schemas.microsoft.com/office/drawing/2014/main" id="{631FA68F-E991-3D85-C4F3-826408E19F48}"/>
              </a:ext>
            </a:extLst>
          </p:cNvPr>
          <p:cNvCxnSpPr>
            <a:cxnSpLocks/>
          </p:cNvCxnSpPr>
          <p:nvPr/>
        </p:nvCxnSpPr>
        <p:spPr>
          <a:xfrm>
            <a:off x="2280780" y="3739691"/>
            <a:ext cx="0" cy="3912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4C20FC8-22DE-07D4-52CE-42587B18E8E7}"/>
              </a:ext>
            </a:extLst>
          </p:cNvPr>
          <p:cNvSpPr txBox="1"/>
          <p:nvPr/>
        </p:nvSpPr>
        <p:spPr>
          <a:xfrm>
            <a:off x="2654599" y="656634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Location Optimization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EFFF1EF-77FB-D745-B709-D8AB1225E506}"/>
              </a:ext>
            </a:extLst>
          </p:cNvPr>
          <p:cNvSpPr txBox="1"/>
          <p:nvPr/>
        </p:nvSpPr>
        <p:spPr>
          <a:xfrm>
            <a:off x="2654597" y="3735532"/>
            <a:ext cx="881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Method Objective</a:t>
            </a:r>
          </a:p>
        </p:txBody>
      </p:sp>
    </p:spTree>
    <p:extLst>
      <p:ext uri="{BB962C8B-B14F-4D97-AF65-F5344CB8AC3E}">
        <p14:creationId xmlns:p14="http://schemas.microsoft.com/office/powerpoint/2010/main" val="276268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FE70C892-6F9A-0C2C-6E33-5F109E414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A9FA86D4-8297-9C45-873D-164251E495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11</a:t>
            </a:fld>
            <a:endParaRPr lang="en-US" sz="2000" dirty="0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D57E7602-5D3A-6138-CD3D-C133F24BC814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E4275D05-7A15-22AA-4589-8E50F6411285}"/>
                  </a:ext>
                </a:extLst>
              </p:cNvPr>
              <p:cNvSpPr txBox="1"/>
              <p:nvPr/>
            </p:nvSpPr>
            <p:spPr>
              <a:xfrm>
                <a:off x="1504057" y="2956342"/>
                <a:ext cx="13584185" cy="2477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Objective: To create adversarial patches that can deceive the target model while seamlessly blending into the image using semi-transparent RGB circles, enhancing camouflage and reducing visual detectability.</a:t>
                </a:r>
              </a:p>
              <a:p>
                <a:pPr marL="285750" indent="-28575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Strategy: To jointly optimize both the patch content and its placement, guided by a location schedule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in order to balance attack effectiveness with visual realism.</a:t>
                </a:r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E4275D05-7A15-22AA-4589-8E50F6411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057" y="2956342"/>
                <a:ext cx="13584185" cy="2477601"/>
              </a:xfrm>
              <a:prstGeom prst="rect">
                <a:avLst/>
              </a:prstGeom>
              <a:blipFill>
                <a:blip r:embed="rId3"/>
                <a:stretch>
                  <a:fillRect l="-808" t="-2709" r="-628" b="-6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D5A6EAE-8D32-B231-682C-45A1876C2E19}"/>
              </a:ext>
            </a:extLst>
          </p:cNvPr>
          <p:cNvSpPr txBox="1"/>
          <p:nvPr/>
        </p:nvSpPr>
        <p:spPr>
          <a:xfrm>
            <a:off x="1504057" y="1270269"/>
            <a:ext cx="111124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Method Overview</a:t>
            </a:r>
          </a:p>
        </p:txBody>
      </p:sp>
      <p:pic>
        <p:nvPicPr>
          <p:cNvPr id="13" name="Hình ảnh 12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AE4BE8DB-0F8D-15B6-AE60-C4F226F4D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32C4FB04-B74E-EEB4-9B19-45F12673F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5" b="98501" l="372" r="96117">
                        <a14:foregroundMark x1="10781" y1="30435" x2="10781" y2="30435"/>
                        <a14:foregroundMark x1="31722" y1="44228" x2="31722" y2="44228"/>
                        <a14:foregroundMark x1="1776" y1="21589" x2="4420" y2="76162"/>
                        <a14:foregroundMark x1="4420" y1="76162" x2="7146" y2="88156"/>
                        <a14:foregroundMark x1="7146" y1="88156" x2="11111" y2="86207"/>
                        <a14:foregroundMark x1="11111" y1="86207" x2="11442" y2="86207"/>
                        <a14:foregroundMark x1="1487" y1="17091" x2="21066" y2="20240"/>
                        <a14:foregroundMark x1="21066" y1="20240" x2="23409" y2="62754"/>
                        <a14:foregroundMark x1="23113" y1="84258" x2="22387" y2="90405"/>
                        <a14:foregroundMark x1="23184" y1="83658" x2="23113" y2="84258"/>
                        <a14:foregroundMark x1="23307" y1="82609" x2="23184" y2="83658"/>
                        <a14:foregroundMark x1="23378" y1="82009" x2="23307" y2="82609"/>
                        <a14:foregroundMark x1="22387" y1="90405" x2="16853" y2="95952"/>
                        <a14:foregroundMark x1="16853" y1="95952" x2="6320" y2="94153"/>
                        <a14:foregroundMark x1="6320" y1="94153" x2="1735" y2="88306"/>
                        <a14:foregroundMark x1="1735" y1="88306" x2="1072" y2="65350"/>
                        <a14:foregroundMark x1="1548" y1="41900" x2="8137" y2="29685"/>
                        <a14:foregroundMark x1="781" y1="43322" x2="1061" y2="42804"/>
                        <a14:foregroundMark x1="8137" y1="29685" x2="7559" y2="41829"/>
                        <a14:foregroundMark x1="7559" y1="41829" x2="10078" y2="47376"/>
                        <a14:foregroundMark x1="10078" y1="47376" x2="14044" y2="73013"/>
                        <a14:foregroundMark x1="14044" y1="73013" x2="19413" y2="66867"/>
                        <a14:foregroundMark x1="19413" y1="66867" x2="17720" y2="71514"/>
                        <a14:foregroundMark x1="37010" y1="39730" x2="36349" y2="57871"/>
                        <a14:foregroundMark x1="36349" y1="57871" x2="41842" y2="78261"/>
                        <a14:foregroundMark x1="41842" y1="78261" x2="44692" y2="75112"/>
                        <a14:foregroundMark x1="44692" y1="75112" x2="34077" y2="65817"/>
                        <a14:foregroundMark x1="34077" y1="65817" x2="30731" y2="42879"/>
                        <a14:foregroundMark x1="30731" y1="42879" x2="27220" y2="49325"/>
                        <a14:foregroundMark x1="27220" y1="49325" x2="30194" y2="35232"/>
                        <a14:foregroundMark x1="29864" y1="20540" x2="38662" y2="20690"/>
                        <a14:foregroundMark x1="38662" y1="20690" x2="44981" y2="42429"/>
                        <a14:foregroundMark x1="44981" y1="42429" x2="39281" y2="32534"/>
                        <a14:foregroundMark x1="39281" y1="32534" x2="46964" y2="42129"/>
                        <a14:foregroundMark x1="46964" y1="42129" x2="48038" y2="78861"/>
                        <a14:foregroundMark x1="48038" y1="78861" x2="45642" y2="92954"/>
                        <a14:foregroundMark x1="45642" y1="92954" x2="33127" y2="85607"/>
                        <a14:foregroundMark x1="33127" y1="85607" x2="43660" y2="83808"/>
                        <a14:foregroundMark x1="43660" y1="83808" x2="45188" y2="83808"/>
                        <a14:foregroundMark x1="43949" y1="18141" x2="44238" y2="19190"/>
                        <a14:foregroundMark x1="27385" y1="73913" x2="35192" y2="69265"/>
                        <a14:foregroundMark x1="26146" y1="95202" x2="26146" y2="95202"/>
                        <a14:foregroundMark x1="28625" y1="98501" x2="28625" y2="98501"/>
                        <a14:foregroundMark x1="48038" y1="18141" x2="48038" y2="18141"/>
                        <a14:foregroundMark x1="63280" y1="32834" x2="61627" y2="41529"/>
                        <a14:foregroundMark x1="61627" y1="41529" x2="68071" y2="43028"/>
                        <a14:foregroundMark x1="68071" y1="43028" x2="70838" y2="52324"/>
                        <a14:foregroundMark x1="70838" y1="52324" x2="69806" y2="83058"/>
                        <a14:foregroundMark x1="69806" y1="83058" x2="63073" y2="78711"/>
                        <a14:foregroundMark x1="63073" y1="78711" x2="59149" y2="83058"/>
                        <a14:foregroundMark x1="59149" y1="83058" x2="56712" y2="74813"/>
                        <a14:foregroundMark x1="56712" y1="74813" x2="53532" y2="52924"/>
                        <a14:foregroundMark x1="53532" y1="52924" x2="55679" y2="35082"/>
                        <a14:foregroundMark x1="55679" y1="35082" x2="59769" y2="47676"/>
                        <a14:foregroundMark x1="59769" y1="47676" x2="58488" y2="62819"/>
                        <a14:foregroundMark x1="58488" y1="62819" x2="63197" y2="68966"/>
                        <a14:foregroundMark x1="63197" y1="68966" x2="66006" y2="65217"/>
                        <a14:foregroundMark x1="66006" y1="65217" x2="69765" y2="68216"/>
                        <a14:foregroundMark x1="69765" y1="68216" x2="71375" y2="25037"/>
                        <a14:foregroundMark x1="71375" y1="25037" x2="57166" y2="21739"/>
                        <a14:foregroundMark x1="57166" y1="21739" x2="57662" y2="23688"/>
                        <a14:foregroundMark x1="89880" y1="57871" x2="86906" y2="57871"/>
                        <a14:foregroundMark x1="86906" y1="57871" x2="83643" y2="51274"/>
                        <a14:foregroundMark x1="83643" y1="51274" x2="85708" y2="57721"/>
                        <a14:foregroundMark x1="85708" y1="57721" x2="87980" y2="52324"/>
                        <a14:foregroundMark x1="87980" y1="52324" x2="92317" y2="63268"/>
                        <a14:foregroundMark x1="92317" y1="63268" x2="94300" y2="75712"/>
                        <a14:foregroundMark x1="94300" y1="75712" x2="86824" y2="83658"/>
                        <a14:foregroundMark x1="86824" y1="83658" x2="81619" y2="78711"/>
                        <a14:foregroundMark x1="81619" y1="78711" x2="78769" y2="72564"/>
                        <a14:foregroundMark x1="78769" y1="72564" x2="81619" y2="46927"/>
                        <a14:foregroundMark x1="81619" y1="46927" x2="82032" y2="25487"/>
                        <a14:foregroundMark x1="82032" y1="25487" x2="85006" y2="32234"/>
                        <a14:foregroundMark x1="85006" y1="32234" x2="89178" y2="34783"/>
                        <a14:foregroundMark x1="89178" y1="34783" x2="93680" y2="31784"/>
                        <a14:foregroundMark x1="93680" y1="31784" x2="96117" y2="36132"/>
                        <a14:foregroundMark x1="96117" y1="36132" x2="95250" y2="47526"/>
                        <a14:foregroundMark x1="94878" y1="19490" x2="94878" y2="20240"/>
                        <a14:foregroundMark x1="78645" y1="97601" x2="78645" y2="97601"/>
                        <a14:foregroundMark x1="78934" y1="98501" x2="78934" y2="98501"/>
                        <a14:foregroundMark x1="81784" y1="61319" x2="81784" y2="62219"/>
                        <a14:foregroundMark x1="82982" y1="57871" x2="80256" y2="62219"/>
                        <a14:foregroundMark x1="26146" y1="96402" x2="26435" y2="96402"/>
                        <a14:foregroundMark x1="26146" y1="97451" x2="26146" y2="97451"/>
                        <a14:foregroundMark x1="19868" y1="39730" x2="19703" y2="27736"/>
                        <a14:foregroundMark x1="19703" y1="27736" x2="19207" y2="22639"/>
                        <a14:foregroundMark x1="41925" y1="96702" x2="41925" y2="96702"/>
                        <a14:foregroundMark x1="22387" y1="71364" x2="22387" y2="71364"/>
                        <a14:foregroundMark x1="1239" y1="41679" x2="1239" y2="41679"/>
                        <a14:foregroundMark x1="1239" y1="45877" x2="1074" y2="68216"/>
                        <a14:foregroundMark x1="1074" y1="47526" x2="1322" y2="39730"/>
                        <a14:foregroundMark x1="1239" y1="47676" x2="1322" y2="41829"/>
                        <a14:foregroundMark x1="1239" y1="52774" x2="1239" y2="52774"/>
                        <a14:foregroundMark x1="1074" y1="49175" x2="1074" y2="49175"/>
                        <a14:foregroundMark x1="1074" y1="50675" x2="1074" y2="50675"/>
                        <a14:foregroundMark x1="1074" y1="50675" x2="1074" y2="50675"/>
                        <a14:foregroundMark x1="1198" y1="51274" x2="1198" y2="51274"/>
                        <a14:foregroundMark x1="1198" y1="51274" x2="1198" y2="51274"/>
                        <a14:foregroundMark x1="1322" y1="49775" x2="1322" y2="49775"/>
                        <a14:foregroundMark x1="1322" y1="49175" x2="1322" y2="49175"/>
                        <a14:foregroundMark x1="1074" y1="50675" x2="1074" y2="51274"/>
                        <a14:foregroundMark x1="1074" y1="51724" x2="1074" y2="51724"/>
                        <a14:foregroundMark x1="1074" y1="48126" x2="1074" y2="48126"/>
                        <a14:foregroundMark x1="1074" y1="49175" x2="1074" y2="49175"/>
                        <a14:foregroundMark x1="1074" y1="49175" x2="1074" y2="49175"/>
                        <a14:foregroundMark x1="1322" y1="46027" x2="1322" y2="45577"/>
                        <a14:foregroundMark x1="1322" y1="43928" x2="1322" y2="43928"/>
                        <a14:foregroundMark x1="1322" y1="43928" x2="1322" y2="43928"/>
                        <a14:foregroundMark x1="1239" y1="43328" x2="1239" y2="43328"/>
                        <a14:foregroundMark x1="1239" y1="41829" x2="1239" y2="41829"/>
                        <a14:foregroundMark x1="1239" y1="41829" x2="1239" y2="41829"/>
                        <a14:foregroundMark x1="1239" y1="40630" x2="1239" y2="40630"/>
                        <a14:foregroundMark x1="1239" y1="40630" x2="1239" y2="41229"/>
                        <a14:foregroundMark x1="1074" y1="42279" x2="1074" y2="42279"/>
                        <a14:foregroundMark x1="1074" y1="42729" x2="1074" y2="42729"/>
                        <a14:foregroundMark x1="1074" y1="43778" x2="1074" y2="43778"/>
                        <a14:foregroundMark x1="1074" y1="43778" x2="1074" y2="43778"/>
                        <a14:foregroundMark x1="1322" y1="41829" x2="1322" y2="51274"/>
                        <a14:foregroundMark x1="22924" y1="69865" x2="22924" y2="69415"/>
                        <a14:foregroundMark x1="23668" y1="78711" x2="23668" y2="77061"/>
                        <a14:foregroundMark x1="23668" y1="82459" x2="23668" y2="78711"/>
                        <a14:foregroundMark x1="23766" y1="78711" x2="23709" y2="76012"/>
                        <a14:foregroundMark x1="23848" y1="82609" x2="23766" y2="78711"/>
                        <a14:foregroundMark x1="23861" y1="83208" x2="23848" y2="82609"/>
                        <a14:foregroundMark x1="23874" y1="83808" x2="23861" y2="83208"/>
                        <a14:foregroundMark x1="23633" y1="78711" x2="23585" y2="74963"/>
                        <a14:foregroundMark x1="23683" y1="82609" x2="23633" y2="78711"/>
                        <a14:foregroundMark x1="23696" y1="83658" x2="23683" y2="82609"/>
                        <a14:foregroundMark x1="23709" y1="84708" x2="23696" y2="83658"/>
                        <a14:backgroundMark x1="39529" y1="99850" x2="42668" y2="99250"/>
                        <a14:backgroundMark x1="42668" y1="99250" x2="43164" y2="99250"/>
                        <a14:backgroundMark x1="292" y1="52774" x2="372" y2="58021"/>
                        <a14:backgroundMark x1="270" y1="51274" x2="292" y2="52774"/>
                        <a14:backgroundMark x1="238" y1="49175" x2="261" y2="50675"/>
                        <a14:backgroundMark x1="222" y1="48126" x2="238" y2="49175"/>
                        <a14:backgroundMark x1="165" y1="44378" x2="222" y2="48126"/>
                        <a14:backgroundMark x1="165" y1="45577" x2="165" y2="45577"/>
                        <a14:backgroundMark x1="89137" y1="99100" x2="92193" y2="99550"/>
                        <a14:backgroundMark x1="92193" y1="99550" x2="89426" y2="99100"/>
                        <a14:backgroundMark x1="78976" y1="98951" x2="78976" y2="98951"/>
                        <a14:backgroundMark x1="78852" y1="99100" x2="78852" y2="99100"/>
                        <a14:backgroundMark x1="24329" y1="82459" x2="24246" y2="62969"/>
                        <a14:backgroundMark x1="23921" y1="79580" x2="23874" y2="82009"/>
                        <a14:backgroundMark x1="24246" y1="62969" x2="23935" y2="78893"/>
                        <a14:backgroundMark x1="24040" y1="84858" x2="24040" y2="75562"/>
                        <a14:backgroundMark x1="24164" y1="84858" x2="24040" y2="74363"/>
                        <a14:backgroundMark x1="24122" y1="86357" x2="24122" y2="76012"/>
                        <a14:backgroundMark x1="24040" y1="85907" x2="24040" y2="75562"/>
                        <a14:backgroundMark x1="23874" y1="84258" x2="23874" y2="84258"/>
                        <a14:backgroundMark x1="23998" y1="84258" x2="23998" y2="84258"/>
                        <a14:backgroundMark x1="23874" y1="83658" x2="23874" y2="83658"/>
                        <a14:backgroundMark x1="23874" y1="83208" x2="23874" y2="83208"/>
                        <a14:backgroundMark x1="23874" y1="83208" x2="23874" y2="83208"/>
                        <a14:backgroundMark x1="23874" y1="82609" x2="23874" y2="82609"/>
                        <a14:backgroundMark x1="23874" y1="78711" x2="23874" y2="78711"/>
                      </a14:backgroundRemoval>
                    </a14:imgEffect>
                  </a14:imgLayer>
                </a14:imgProps>
              </a:ext>
            </a:extLst>
          </a:blip>
          <a:srcRect t="12914"/>
          <a:stretch/>
        </p:blipFill>
        <p:spPr>
          <a:xfrm>
            <a:off x="3199758" y="5780009"/>
            <a:ext cx="11888484" cy="2852361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AB13CE7-ECA4-C039-83F4-11475EC1A72E}"/>
              </a:ext>
            </a:extLst>
          </p:cNvPr>
          <p:cNvSpPr txBox="1"/>
          <p:nvPr/>
        </p:nvSpPr>
        <p:spPr>
          <a:xfrm>
            <a:off x="4822669" y="8706458"/>
            <a:ext cx="2819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method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5A7DCAA3-D3EF-5F4D-EF3B-FD26E5A45F02}"/>
              </a:ext>
            </a:extLst>
          </p:cNvPr>
          <p:cNvSpPr txBox="1"/>
          <p:nvPr/>
        </p:nvSpPr>
        <p:spPr>
          <a:xfrm>
            <a:off x="10645931" y="8706458"/>
            <a:ext cx="2819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Patch-RS</a:t>
            </a:r>
          </a:p>
        </p:txBody>
      </p:sp>
    </p:spTree>
    <p:extLst>
      <p:ext uri="{BB962C8B-B14F-4D97-AF65-F5344CB8AC3E}">
        <p14:creationId xmlns:p14="http://schemas.microsoft.com/office/powerpoint/2010/main" val="318093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BB410A7E-843A-EAE2-4953-C9704EBA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1D6349A1-C13E-C90F-1D8F-8EE75C15BB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12</a:t>
            </a:fld>
            <a:endParaRPr lang="en-US" sz="2000" dirty="0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F7C2A458-D144-6B42-EAEE-87DEEB9A9A5D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725F0E1-3271-470D-8D1C-DA5E240B5864}"/>
              </a:ext>
            </a:extLst>
          </p:cNvPr>
          <p:cNvSpPr txBox="1"/>
          <p:nvPr/>
        </p:nvSpPr>
        <p:spPr>
          <a:xfrm>
            <a:off x="1504057" y="1270269"/>
            <a:ext cx="111124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Method Overview</a:t>
            </a:r>
          </a:p>
        </p:txBody>
      </p:sp>
      <p:pic>
        <p:nvPicPr>
          <p:cNvPr id="13" name="Hình ảnh 12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3D00E43A-C2A5-9082-8DC5-F4EAD2BD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pic>
        <p:nvPicPr>
          <p:cNvPr id="4" name="Hình ảnh 3" descr="Ảnh có chứa văn bản, ảnh chụp màn hình, thiết kế&#10;&#10;Nội dung do AI tạo ra có thể không chính xác.">
            <a:extLst>
              <a:ext uri="{FF2B5EF4-FFF2-40B4-BE49-F238E27FC236}">
                <a16:creationId xmlns:a16="http://schemas.microsoft.com/office/drawing/2014/main" id="{0F227B1D-5D73-CC6F-998D-607C62B8D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908109"/>
            <a:ext cx="8280875" cy="59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25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855FD866-A9A2-4BD1-AAC3-F45124514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EA881010-32C3-2D30-E094-4EE0AAEDA0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13</a:t>
            </a:fld>
            <a:endParaRPr lang="en-US" sz="2000" dirty="0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1EEC7D74-C708-228B-F55A-729C27DEA0C7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C42CE9B-F87A-8D20-D761-D5C5DDB4C139}"/>
              </a:ext>
            </a:extLst>
          </p:cNvPr>
          <p:cNvSpPr txBox="1"/>
          <p:nvPr/>
        </p:nvSpPr>
        <p:spPr>
          <a:xfrm>
            <a:off x="1504057" y="1270269"/>
            <a:ext cx="111124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Problem Formulation</a:t>
            </a:r>
          </a:p>
        </p:txBody>
      </p:sp>
      <p:pic>
        <p:nvPicPr>
          <p:cNvPr id="13" name="Hình ảnh 12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5A413477-3690-FBE9-CD2A-909FA1E9E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869E34E8-5202-8F61-1D71-271177A18AF6}"/>
                  </a:ext>
                </a:extLst>
              </p:cNvPr>
              <p:cNvSpPr txBox="1"/>
              <p:nvPr/>
            </p:nvSpPr>
            <p:spPr>
              <a:xfrm>
                <a:off x="1504057" y="3254375"/>
                <a:ext cx="7757858" cy="4554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Input: RGB image x</a:t>
                </a:r>
              </a:p>
              <a:p>
                <a:pPr marL="342900" indent="-342900">
                  <a:spcBef>
                    <a:spcPts val="3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</a:p>
              <a:p>
                <a:pPr marL="342900" lvl="8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Theoretical goal: find perturbation such that</a:t>
                </a:r>
              </a:p>
              <a:p>
                <a:pPr lvl="8"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𝒂𝒓𝒈𝒎𝒂𝒙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Algorithm output: adversarial image x*</a:t>
                </a:r>
              </a:p>
              <a:p>
                <a:pPr algn="ctr"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𝜹</m:t>
                      </m:r>
                    </m:oMath>
                  </m:oMathPara>
                </a14:m>
                <a:endParaRPr lang="en-US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869E34E8-5202-8F61-1D71-271177A1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057" y="3254375"/>
                <a:ext cx="7757858" cy="4554388"/>
              </a:xfrm>
              <a:prstGeom prst="rect">
                <a:avLst/>
              </a:prstGeom>
              <a:blipFill>
                <a:blip r:embed="rId5"/>
                <a:stretch>
                  <a:fillRect l="-1101" t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Hình ảnh 61" descr="Ảnh có chứa văn bản, ảnh chụp màn hình, thiết kế&#10;&#10;Nội dung do AI tạo ra có thể không chính xác.">
            <a:extLst>
              <a:ext uri="{FF2B5EF4-FFF2-40B4-BE49-F238E27FC236}">
                <a16:creationId xmlns:a16="http://schemas.microsoft.com/office/drawing/2014/main" id="{C9F055D8-EE16-C5AE-9CDE-F7D690164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6493" y="2860675"/>
            <a:ext cx="7757858" cy="557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6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EEE2D38A-292F-01B7-E682-430D2663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5B5BC123-361C-EB01-D1A4-9EDA625614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14</a:t>
            </a:fld>
            <a:endParaRPr lang="en-US" sz="2000" dirty="0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B019AD23-8486-B4B0-3FD8-291614756680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274C913-341B-CFFE-0997-06AFB64B879D}"/>
              </a:ext>
            </a:extLst>
          </p:cNvPr>
          <p:cNvSpPr txBox="1"/>
          <p:nvPr/>
        </p:nvSpPr>
        <p:spPr>
          <a:xfrm>
            <a:off x="1504057" y="1270269"/>
            <a:ext cx="111124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Problem Formulation</a:t>
            </a:r>
          </a:p>
        </p:txBody>
      </p:sp>
      <p:pic>
        <p:nvPicPr>
          <p:cNvPr id="13" name="Hình ảnh 12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B346254C-1AF5-87A6-11FB-13647C30D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2791C10-FCDE-E05D-F0F4-7794B881406B}"/>
                  </a:ext>
                </a:extLst>
              </p:cNvPr>
              <p:cNvSpPr txBox="1"/>
              <p:nvPr/>
            </p:nvSpPr>
            <p:spPr>
              <a:xfrm>
                <a:off x="1504057" y="3289341"/>
                <a:ext cx="7757858" cy="4340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Traditional Approach:</a:t>
                </a:r>
              </a:p>
              <a:p>
                <a:pPr marL="342900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lim>
                        </m:limLow>
                      </m:fName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l-G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3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CamoPatch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Algorithm:</a:t>
                </a:r>
              </a:p>
              <a:p>
                <a:pPr marL="342900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l-G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l-G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2791C10-FCDE-E05D-F0F4-7794B881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057" y="3289341"/>
                <a:ext cx="7757858" cy="4340484"/>
              </a:xfrm>
              <a:prstGeom prst="rect">
                <a:avLst/>
              </a:prstGeom>
              <a:blipFill>
                <a:blip r:embed="rId5"/>
                <a:stretch>
                  <a:fillRect l="-1101" t="-1124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Hình ảnh 61" descr="Ảnh có chứa văn bản, ảnh chụp màn hình, thiết kế&#10;&#10;Nội dung do AI tạo ra có thể không chính xác.">
            <a:extLst>
              <a:ext uri="{FF2B5EF4-FFF2-40B4-BE49-F238E27FC236}">
                <a16:creationId xmlns:a16="http://schemas.microsoft.com/office/drawing/2014/main" id="{A022CE7F-0E77-9BDE-33E8-C4E4C6212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6493" y="2860675"/>
            <a:ext cx="7757858" cy="557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7167F5DE-6649-972A-CC48-66491E1B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C91DD8C6-D360-3B64-A187-7794F6CF69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15</a:t>
            </a:fld>
            <a:endParaRPr lang="en-US" sz="2000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336F3EA-A4BA-95F4-FF44-A3BE422F0DCF}"/>
              </a:ext>
            </a:extLst>
          </p:cNvPr>
          <p:cNvSpPr txBox="1"/>
          <p:nvPr/>
        </p:nvSpPr>
        <p:spPr>
          <a:xfrm>
            <a:off x="1504057" y="1270269"/>
            <a:ext cx="12465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Patch Initialization and Optimization</a:t>
            </a:r>
          </a:p>
        </p:txBody>
      </p:sp>
      <p:pic>
        <p:nvPicPr>
          <p:cNvPr id="13" name="Hình ảnh 12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B7910C77-42AF-9621-BB03-A515076F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pic>
        <p:nvPicPr>
          <p:cNvPr id="62" name="Hình ảnh 61" descr="Ảnh có chứa văn bản, ảnh chụp màn hình, thiết kế&#10;&#10;Nội dung do AI tạo ra có thể không chính xác.">
            <a:extLst>
              <a:ext uri="{FF2B5EF4-FFF2-40B4-BE49-F238E27FC236}">
                <a16:creationId xmlns:a16="http://schemas.microsoft.com/office/drawing/2014/main" id="{7C2B8CE4-14CD-4C5C-E98A-A712E5974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493" y="3441951"/>
            <a:ext cx="7757858" cy="5574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0BA76C2-F647-B0E6-A472-E0590322C2DD}"/>
                  </a:ext>
                </a:extLst>
              </p:cNvPr>
              <p:cNvSpPr txBox="1"/>
              <p:nvPr/>
            </p:nvSpPr>
            <p:spPr>
              <a:xfrm>
                <a:off x="1504057" y="3289341"/>
                <a:ext cx="7757858" cy="3754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 Initialization:</a:t>
                </a:r>
              </a:p>
              <a:p>
                <a:pPr marL="342900" lvl="5" indent="-342900">
                  <a:spcBef>
                    <a:spcPts val="180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Initialize a patch covered by circles inside</a:t>
                </a:r>
              </a:p>
              <a:p>
                <a:pPr lvl="5" algn="ctr"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…⨁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2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7 features for each circle: center coordinates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	radius, RGB (3 color values), transparency</a:t>
                </a:r>
              </a:p>
              <a:p>
                <a:pPr marL="342900" lvl="2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Normalization: All values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2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Random initialization from uniform distribution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0BA76C2-F647-B0E6-A472-E059032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057" y="3289341"/>
                <a:ext cx="7757858" cy="3754874"/>
              </a:xfrm>
              <a:prstGeom prst="rect">
                <a:avLst/>
              </a:prstGeom>
              <a:blipFill>
                <a:blip r:embed="rId6"/>
                <a:stretch>
                  <a:fillRect l="-1101" t="-1299" b="-2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68523316-180A-6D04-AC53-773D91CA5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7012" y="7395375"/>
            <a:ext cx="1651948" cy="1621356"/>
          </a:xfrm>
          <a:prstGeom prst="rect">
            <a:avLst/>
          </a:prstGeom>
        </p:spPr>
      </p:pic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71845E01-784F-0FC6-F211-604BCBDEDD5B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</p:spTree>
    <p:extLst>
      <p:ext uri="{BB962C8B-B14F-4D97-AF65-F5344CB8AC3E}">
        <p14:creationId xmlns:p14="http://schemas.microsoft.com/office/powerpoint/2010/main" val="132707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FD6D3AF0-7697-56D2-4520-82B9B742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91A37BBF-00A6-DF9E-73CC-CEC3BB65703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16</a:t>
            </a:fld>
            <a:endParaRPr lang="en-US" sz="2000" dirty="0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288377F5-0DF4-B2E3-3ADA-C06974C0572D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pic>
        <p:nvPicPr>
          <p:cNvPr id="13" name="Hình ảnh 12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712248D6-5C67-B9F4-9FB2-814B4E002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pic>
        <p:nvPicPr>
          <p:cNvPr id="62" name="Hình ảnh 61" descr="Ảnh có chứa văn bản, ảnh chụp màn hình, thiết kế&#10;&#10;Nội dung do AI tạo ra có thể không chính xác.">
            <a:extLst>
              <a:ext uri="{FF2B5EF4-FFF2-40B4-BE49-F238E27FC236}">
                <a16:creationId xmlns:a16="http://schemas.microsoft.com/office/drawing/2014/main" id="{8F345245-EFF6-AD1C-F520-C92F0D54F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493" y="3289341"/>
            <a:ext cx="7757858" cy="5574780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AE41AEC-C68C-7EA9-8DCC-902779794412}"/>
              </a:ext>
            </a:extLst>
          </p:cNvPr>
          <p:cNvSpPr txBox="1"/>
          <p:nvPr/>
        </p:nvSpPr>
        <p:spPr>
          <a:xfrm>
            <a:off x="1504057" y="4213367"/>
            <a:ext cx="77578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Optimzation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2" indent="-342900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Method: ES(1+1) - Evolutionary Strategy</a:t>
            </a:r>
          </a:p>
          <a:p>
            <a:pPr marL="342900" lvl="2" indent="-342900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Update: sample from normal distribution</a:t>
            </a:r>
          </a:p>
          <a:p>
            <a:pPr marL="342900" lvl="2" indent="-342900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Solution selection: satisfies constraint and minimum 	l₂ distance</a:t>
            </a: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D111C9E-667F-D91A-3F67-7E24AA24EBD2}"/>
              </a:ext>
            </a:extLst>
          </p:cNvPr>
          <p:cNvSpPr txBox="1"/>
          <p:nvPr/>
        </p:nvSpPr>
        <p:spPr>
          <a:xfrm>
            <a:off x="1504057" y="1270269"/>
            <a:ext cx="12465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Patch Initialization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203535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EBF8E38C-FDD2-21DE-9598-795DE506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F674C06B-90F1-7642-7928-E2AFB77EBD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17</a:t>
            </a:fld>
            <a:endParaRPr lang="en-US" sz="2000" dirty="0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4CCE630C-080E-A41B-09A4-C6189BADB01F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1FA8DB3-33C9-9C46-BDBC-4BF9F5927FD9}"/>
              </a:ext>
            </a:extLst>
          </p:cNvPr>
          <p:cNvSpPr txBox="1"/>
          <p:nvPr/>
        </p:nvSpPr>
        <p:spPr>
          <a:xfrm>
            <a:off x="1504057" y="1270269"/>
            <a:ext cx="111124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Location Optimization</a:t>
            </a:r>
          </a:p>
        </p:txBody>
      </p:sp>
      <p:pic>
        <p:nvPicPr>
          <p:cNvPr id="13" name="Hình ảnh 12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9806DFD0-D8F2-D885-2354-A4D03A843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114F810C-D33B-27DA-481F-B66C61DFB372}"/>
                  </a:ext>
                </a:extLst>
              </p:cNvPr>
              <p:cNvSpPr txBox="1"/>
              <p:nvPr/>
            </p:nvSpPr>
            <p:spPr>
              <a:xfrm>
                <a:off x="1504057" y="2803144"/>
                <a:ext cx="7757858" cy="6012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Challenge: Discrete pixel locations + local optima in random search</a:t>
                </a:r>
              </a:p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Method: Fast Simulated Annealing</a:t>
                </a:r>
              </a:p>
              <a:p>
                <a:pPr marL="342900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Sample location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location space</a:t>
                </a:r>
              </a:p>
              <a:p>
                <a:pPr marL="342900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Apply patch → create adversarial 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∗∗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Evaluate using loss function L</a:t>
                </a:r>
              </a:p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Acceptance Rule:</a:t>
                </a:r>
              </a:p>
              <a:p>
                <a:pPr marL="342900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Both satisfy constraint → choose minimum l₂-norm</a:t>
                </a:r>
              </a:p>
              <a:p>
                <a:pPr marL="342900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Otherwise → probability: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𝑐𝑢𝑟𝑟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𝑐𝑢𝑟𝑟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(exponentially decreasing)</a:t>
                </a:r>
                <a:endParaRPr lang="el-G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114F810C-D33B-27DA-481F-B66C61DF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057" y="2803144"/>
                <a:ext cx="7757858" cy="6012030"/>
              </a:xfrm>
              <a:prstGeom prst="rect">
                <a:avLst/>
              </a:prstGeom>
              <a:blipFill>
                <a:blip r:embed="rId5"/>
                <a:stretch>
                  <a:fillRect l="-1101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Hình ảnh 61" descr="Ảnh có chứa văn bản, ảnh chụp màn hình, thiết kế&#10;&#10;Nội dung do AI tạo ra có thể không chính xác.">
            <a:extLst>
              <a:ext uri="{FF2B5EF4-FFF2-40B4-BE49-F238E27FC236}">
                <a16:creationId xmlns:a16="http://schemas.microsoft.com/office/drawing/2014/main" id="{51D51278-6BE0-5018-31D3-222BB99EC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6493" y="2860675"/>
            <a:ext cx="7757858" cy="557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F197A643-4259-4734-FF9A-B3FFB8860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09C2C2F0-ACE3-8B84-8C96-42D8D48322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18</a:t>
            </a:fld>
            <a:endParaRPr lang="en-US" sz="2000" dirty="0"/>
          </a:p>
        </p:txBody>
      </p:sp>
      <p:pic>
        <p:nvPicPr>
          <p:cNvPr id="4" name="Hình ảnh 3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92EC7715-DB3B-B249-0F4A-AFA1BBD65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EE64BFF5-55F2-B992-7F84-E9D392499CA4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11" name="Google Shape;184;p22">
            <a:extLst>
              <a:ext uri="{FF2B5EF4-FFF2-40B4-BE49-F238E27FC236}">
                <a16:creationId xmlns:a16="http://schemas.microsoft.com/office/drawing/2014/main" id="{5EAE9C30-78F3-2510-E344-916960E0452F}"/>
              </a:ext>
            </a:extLst>
          </p:cNvPr>
          <p:cNvSpPr txBox="1">
            <a:spLocks/>
          </p:cNvSpPr>
          <p:nvPr/>
        </p:nvSpPr>
        <p:spPr>
          <a:xfrm>
            <a:off x="1319000" y="1379860"/>
            <a:ext cx="26712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dirty="0">
                <a:solidFill>
                  <a:schemeClr val="accent4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04</a:t>
            </a:r>
          </a:p>
        </p:txBody>
      </p:sp>
      <p:sp>
        <p:nvSpPr>
          <p:cNvPr id="12" name="Google Shape;185;p22">
            <a:extLst>
              <a:ext uri="{FF2B5EF4-FFF2-40B4-BE49-F238E27FC236}">
                <a16:creationId xmlns:a16="http://schemas.microsoft.com/office/drawing/2014/main" id="{33CE493A-E5B0-071A-D9F8-C57FA403311D}"/>
              </a:ext>
            </a:extLst>
          </p:cNvPr>
          <p:cNvSpPr txBox="1">
            <a:spLocks/>
          </p:cNvSpPr>
          <p:nvPr/>
        </p:nvSpPr>
        <p:spPr>
          <a:xfrm>
            <a:off x="3065685" y="1379860"/>
            <a:ext cx="127566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352163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ình ảnh 18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522FD65D-7EB2-EBB1-5657-40376A1F2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4F3555D2-8229-AC28-E106-371F5E9EB437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21" name="Chỗ dành sẵn cho Số hiệu Bản chiếu 11">
            <a:extLst>
              <a:ext uri="{FF2B5EF4-FFF2-40B4-BE49-F238E27FC236}">
                <a16:creationId xmlns:a16="http://schemas.microsoft.com/office/drawing/2014/main" id="{03A884D9-C4B8-CAEA-C2A4-1D70F69221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2</a:t>
            </a:fld>
            <a:endParaRPr lang="en-US" sz="2000" dirty="0"/>
          </a:p>
        </p:txBody>
      </p:sp>
      <p:sp>
        <p:nvSpPr>
          <p:cNvPr id="22" name="Google Shape;184;p22">
            <a:extLst>
              <a:ext uri="{FF2B5EF4-FFF2-40B4-BE49-F238E27FC236}">
                <a16:creationId xmlns:a16="http://schemas.microsoft.com/office/drawing/2014/main" id="{84201E0A-7649-2F7C-0AFF-69C8495D5C96}"/>
              </a:ext>
            </a:extLst>
          </p:cNvPr>
          <p:cNvSpPr txBox="1">
            <a:spLocks/>
          </p:cNvSpPr>
          <p:nvPr/>
        </p:nvSpPr>
        <p:spPr>
          <a:xfrm>
            <a:off x="2184133" y="2626022"/>
            <a:ext cx="26712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accent4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01</a:t>
            </a:r>
          </a:p>
        </p:txBody>
      </p:sp>
      <p:sp>
        <p:nvSpPr>
          <p:cNvPr id="23" name="Google Shape;185;p22">
            <a:extLst>
              <a:ext uri="{FF2B5EF4-FFF2-40B4-BE49-F238E27FC236}">
                <a16:creationId xmlns:a16="http://schemas.microsoft.com/office/drawing/2014/main" id="{E696921D-E578-9393-7363-8801AD090FF8}"/>
              </a:ext>
            </a:extLst>
          </p:cNvPr>
          <p:cNvSpPr txBox="1">
            <a:spLocks/>
          </p:cNvSpPr>
          <p:nvPr/>
        </p:nvSpPr>
        <p:spPr>
          <a:xfrm>
            <a:off x="4377133" y="2609238"/>
            <a:ext cx="127566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Overview of Adversarial Patch</a:t>
            </a:r>
          </a:p>
        </p:txBody>
      </p:sp>
      <p:sp>
        <p:nvSpPr>
          <p:cNvPr id="24" name="Google Shape;186;p22">
            <a:extLst>
              <a:ext uri="{FF2B5EF4-FFF2-40B4-BE49-F238E27FC236}">
                <a16:creationId xmlns:a16="http://schemas.microsoft.com/office/drawing/2014/main" id="{5FFC3652-0ED6-5218-5063-6E167530A68B}"/>
              </a:ext>
            </a:extLst>
          </p:cNvPr>
          <p:cNvSpPr txBox="1">
            <a:spLocks/>
          </p:cNvSpPr>
          <p:nvPr/>
        </p:nvSpPr>
        <p:spPr>
          <a:xfrm>
            <a:off x="1705933" y="952940"/>
            <a:ext cx="15427800" cy="141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dirty="0">
                <a:solidFill>
                  <a:srgbClr val="333746"/>
                </a:solidFill>
                <a:latin typeface="Golos Text Medium"/>
                <a:cs typeface="Golos Text Medium"/>
              </a:rPr>
              <a:t>Table of contents</a:t>
            </a:r>
          </a:p>
        </p:txBody>
      </p:sp>
      <p:cxnSp>
        <p:nvCxnSpPr>
          <p:cNvPr id="25" name="Google Shape;187;p22">
            <a:extLst>
              <a:ext uri="{FF2B5EF4-FFF2-40B4-BE49-F238E27FC236}">
                <a16:creationId xmlns:a16="http://schemas.microsoft.com/office/drawing/2014/main" id="{ECD1B89D-FDDF-08CB-0A4A-320F0365E9EF}"/>
              </a:ext>
            </a:extLst>
          </p:cNvPr>
          <p:cNvCxnSpPr/>
          <p:nvPr/>
        </p:nvCxnSpPr>
        <p:spPr>
          <a:xfrm>
            <a:off x="3271933" y="3157550"/>
            <a:ext cx="110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" name="Google Shape;188;p22">
            <a:extLst>
              <a:ext uri="{FF2B5EF4-FFF2-40B4-BE49-F238E27FC236}">
                <a16:creationId xmlns:a16="http://schemas.microsoft.com/office/drawing/2014/main" id="{C018F06F-DE5B-DA70-82C1-5A181FBCA400}"/>
              </a:ext>
            </a:extLst>
          </p:cNvPr>
          <p:cNvSpPr txBox="1">
            <a:spLocks/>
          </p:cNvSpPr>
          <p:nvPr/>
        </p:nvSpPr>
        <p:spPr>
          <a:xfrm>
            <a:off x="2184133" y="3964638"/>
            <a:ext cx="26712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accent4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02</a:t>
            </a:r>
          </a:p>
        </p:txBody>
      </p:sp>
      <p:sp>
        <p:nvSpPr>
          <p:cNvPr id="27" name="Google Shape;189;p22">
            <a:extLst>
              <a:ext uri="{FF2B5EF4-FFF2-40B4-BE49-F238E27FC236}">
                <a16:creationId xmlns:a16="http://schemas.microsoft.com/office/drawing/2014/main" id="{10792208-B093-8BA9-7229-6D153149F24F}"/>
              </a:ext>
            </a:extLst>
          </p:cNvPr>
          <p:cNvSpPr txBox="1">
            <a:spLocks/>
          </p:cNvSpPr>
          <p:nvPr/>
        </p:nvSpPr>
        <p:spPr>
          <a:xfrm>
            <a:off x="4377133" y="3976804"/>
            <a:ext cx="127566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Limitations of Existing Methods</a:t>
            </a:r>
          </a:p>
        </p:txBody>
      </p:sp>
      <p:sp>
        <p:nvSpPr>
          <p:cNvPr id="28" name="Google Shape;190;p22">
            <a:extLst>
              <a:ext uri="{FF2B5EF4-FFF2-40B4-BE49-F238E27FC236}">
                <a16:creationId xmlns:a16="http://schemas.microsoft.com/office/drawing/2014/main" id="{AF4BEDD2-650C-9E4B-E9BC-334130A256FA}"/>
              </a:ext>
            </a:extLst>
          </p:cNvPr>
          <p:cNvSpPr txBox="1">
            <a:spLocks/>
          </p:cNvSpPr>
          <p:nvPr/>
        </p:nvSpPr>
        <p:spPr>
          <a:xfrm>
            <a:off x="2184133" y="5319926"/>
            <a:ext cx="26712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accent4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03</a:t>
            </a:r>
          </a:p>
        </p:txBody>
      </p:sp>
      <p:sp>
        <p:nvSpPr>
          <p:cNvPr id="29" name="Google Shape;191;p22">
            <a:extLst>
              <a:ext uri="{FF2B5EF4-FFF2-40B4-BE49-F238E27FC236}">
                <a16:creationId xmlns:a16="http://schemas.microsoft.com/office/drawing/2014/main" id="{88EC0263-D7A2-3C8A-60A2-176F1AD52E36}"/>
              </a:ext>
            </a:extLst>
          </p:cNvPr>
          <p:cNvSpPr txBox="1">
            <a:spLocks/>
          </p:cNvSpPr>
          <p:nvPr/>
        </p:nvSpPr>
        <p:spPr>
          <a:xfrm>
            <a:off x="4377133" y="5332204"/>
            <a:ext cx="127566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err="1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CamoPatch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: Proposed Method</a:t>
            </a:r>
          </a:p>
        </p:txBody>
      </p:sp>
      <p:cxnSp>
        <p:nvCxnSpPr>
          <p:cNvPr id="30" name="Google Shape;194;p22">
            <a:extLst>
              <a:ext uri="{FF2B5EF4-FFF2-40B4-BE49-F238E27FC236}">
                <a16:creationId xmlns:a16="http://schemas.microsoft.com/office/drawing/2014/main" id="{488B25DB-8881-3594-C46D-6E7D5BAC6820}"/>
              </a:ext>
            </a:extLst>
          </p:cNvPr>
          <p:cNvCxnSpPr/>
          <p:nvPr/>
        </p:nvCxnSpPr>
        <p:spPr>
          <a:xfrm>
            <a:off x="3271933" y="4510964"/>
            <a:ext cx="110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" name="Google Shape;195;p22">
            <a:extLst>
              <a:ext uri="{FF2B5EF4-FFF2-40B4-BE49-F238E27FC236}">
                <a16:creationId xmlns:a16="http://schemas.microsoft.com/office/drawing/2014/main" id="{F8EAB30C-3186-C7C7-C849-8EE1CD4A2707}"/>
              </a:ext>
            </a:extLst>
          </p:cNvPr>
          <p:cNvCxnSpPr/>
          <p:nvPr/>
        </p:nvCxnSpPr>
        <p:spPr>
          <a:xfrm>
            <a:off x="3271933" y="5865964"/>
            <a:ext cx="110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" name="Google Shape;190;p22">
            <a:extLst>
              <a:ext uri="{FF2B5EF4-FFF2-40B4-BE49-F238E27FC236}">
                <a16:creationId xmlns:a16="http://schemas.microsoft.com/office/drawing/2014/main" id="{FC5CF3D4-D8C1-506D-111A-6B27384D9D6A}"/>
              </a:ext>
            </a:extLst>
          </p:cNvPr>
          <p:cNvSpPr txBox="1">
            <a:spLocks/>
          </p:cNvSpPr>
          <p:nvPr/>
        </p:nvSpPr>
        <p:spPr>
          <a:xfrm>
            <a:off x="2184133" y="6675326"/>
            <a:ext cx="2671200" cy="10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4800" dirty="0">
                <a:solidFill>
                  <a:schemeClr val="accent4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04</a:t>
            </a:r>
          </a:p>
        </p:txBody>
      </p:sp>
      <p:sp>
        <p:nvSpPr>
          <p:cNvPr id="33" name="Google Shape;191;p22">
            <a:extLst>
              <a:ext uri="{FF2B5EF4-FFF2-40B4-BE49-F238E27FC236}">
                <a16:creationId xmlns:a16="http://schemas.microsoft.com/office/drawing/2014/main" id="{AFBED985-EFC5-134B-DC91-AA3C413B66C1}"/>
              </a:ext>
            </a:extLst>
          </p:cNvPr>
          <p:cNvSpPr txBox="1">
            <a:spLocks/>
          </p:cNvSpPr>
          <p:nvPr/>
        </p:nvSpPr>
        <p:spPr>
          <a:xfrm>
            <a:off x="4377133" y="6663048"/>
            <a:ext cx="12756600" cy="10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Experiment</a:t>
            </a:r>
          </a:p>
        </p:txBody>
      </p:sp>
      <p:cxnSp>
        <p:nvCxnSpPr>
          <p:cNvPr id="34" name="Google Shape;195;p22">
            <a:extLst>
              <a:ext uri="{FF2B5EF4-FFF2-40B4-BE49-F238E27FC236}">
                <a16:creationId xmlns:a16="http://schemas.microsoft.com/office/drawing/2014/main" id="{16965AFB-27B6-5D59-9A72-018F473516D3}"/>
              </a:ext>
            </a:extLst>
          </p:cNvPr>
          <p:cNvCxnSpPr/>
          <p:nvPr/>
        </p:nvCxnSpPr>
        <p:spPr>
          <a:xfrm>
            <a:off x="3336587" y="7209086"/>
            <a:ext cx="110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8" name="Đồ họa 37">
            <a:extLst>
              <a:ext uri="{FF2B5EF4-FFF2-40B4-BE49-F238E27FC236}">
                <a16:creationId xmlns:a16="http://schemas.microsoft.com/office/drawing/2014/main" id="{B2EE6384-1A08-851F-6206-EAFA83B96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54487" y="3976804"/>
            <a:ext cx="5829864" cy="40928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5742A68B-1E22-22EB-D717-733529CF2C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3</a:t>
            </a:fld>
            <a:endParaRPr lang="en-US" sz="2000" dirty="0"/>
          </a:p>
        </p:txBody>
      </p:sp>
      <p:pic>
        <p:nvPicPr>
          <p:cNvPr id="4" name="Hình ảnh 3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B8C59221-CF55-9AE8-DAE4-5B3ABE27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F1A0E6E2-846A-10C0-BBED-6E9EAC5810BF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11" name="Google Shape;184;p22">
            <a:extLst>
              <a:ext uri="{FF2B5EF4-FFF2-40B4-BE49-F238E27FC236}">
                <a16:creationId xmlns:a16="http://schemas.microsoft.com/office/drawing/2014/main" id="{AA6D450A-DF8A-7703-D87A-A73436E18A7D}"/>
              </a:ext>
            </a:extLst>
          </p:cNvPr>
          <p:cNvSpPr txBox="1">
            <a:spLocks/>
          </p:cNvSpPr>
          <p:nvPr/>
        </p:nvSpPr>
        <p:spPr>
          <a:xfrm>
            <a:off x="1319000" y="1379860"/>
            <a:ext cx="26712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dirty="0">
                <a:solidFill>
                  <a:schemeClr val="accent4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01</a:t>
            </a:r>
          </a:p>
        </p:txBody>
      </p:sp>
      <p:sp>
        <p:nvSpPr>
          <p:cNvPr id="12" name="Google Shape;185;p22">
            <a:extLst>
              <a:ext uri="{FF2B5EF4-FFF2-40B4-BE49-F238E27FC236}">
                <a16:creationId xmlns:a16="http://schemas.microsoft.com/office/drawing/2014/main" id="{DBFDF644-2ABA-4B0F-1256-09827CB27FBE}"/>
              </a:ext>
            </a:extLst>
          </p:cNvPr>
          <p:cNvSpPr txBox="1">
            <a:spLocks/>
          </p:cNvSpPr>
          <p:nvPr/>
        </p:nvSpPr>
        <p:spPr>
          <a:xfrm>
            <a:off x="3065685" y="1379860"/>
            <a:ext cx="127566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Overview of Adversarial Patch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DA8AD75-0BBF-4C42-C4C8-30F55E90604B}"/>
              </a:ext>
            </a:extLst>
          </p:cNvPr>
          <p:cNvSpPr txBox="1"/>
          <p:nvPr/>
        </p:nvSpPr>
        <p:spPr>
          <a:xfrm>
            <a:off x="2654599" y="3735532"/>
            <a:ext cx="881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What are Adversarial Attacks and Patches?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C9E7EA73-55BF-86AE-5BBE-0E563660C51A}"/>
              </a:ext>
            </a:extLst>
          </p:cNvPr>
          <p:cNvSpPr txBox="1"/>
          <p:nvPr/>
        </p:nvSpPr>
        <p:spPr>
          <a:xfrm>
            <a:off x="2654600" y="470100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Why Are Adversarial Patches Dangerous?</a:t>
            </a:r>
          </a:p>
        </p:txBody>
      </p:sp>
      <p:cxnSp>
        <p:nvCxnSpPr>
          <p:cNvPr id="23" name="Google Shape;187;p22">
            <a:extLst>
              <a:ext uri="{FF2B5EF4-FFF2-40B4-BE49-F238E27FC236}">
                <a16:creationId xmlns:a16="http://schemas.microsoft.com/office/drawing/2014/main" id="{0EF188B2-1180-1634-D00B-C7AA8B90DBEC}"/>
              </a:ext>
            </a:extLst>
          </p:cNvPr>
          <p:cNvCxnSpPr>
            <a:cxnSpLocks/>
          </p:cNvCxnSpPr>
          <p:nvPr/>
        </p:nvCxnSpPr>
        <p:spPr>
          <a:xfrm>
            <a:off x="2280780" y="3739691"/>
            <a:ext cx="0" cy="171405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8933CED2-2489-E6AB-32E5-B984DC32E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E6BDA46D-D23E-8048-C728-374FDE142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220A443-C69B-BFD0-1011-7B899BDA063B}"/>
              </a:ext>
            </a:extLst>
          </p:cNvPr>
          <p:cNvSpPr txBox="1"/>
          <p:nvPr/>
        </p:nvSpPr>
        <p:spPr>
          <a:xfrm>
            <a:off x="1504057" y="1270269"/>
            <a:ext cx="111124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What are Adversarial Attacks and Patches?</a:t>
            </a:r>
          </a:p>
        </p:txBody>
      </p:sp>
      <p:pic>
        <p:nvPicPr>
          <p:cNvPr id="6" name="Hình ảnh 5" descr="Ảnh có chứa văn bản, ảnh chụp màn hình, Biển báo dừng lại, Đồ họa&#10;&#10;Nội dung do AI tạo ra có thể không chính xác.">
            <a:extLst>
              <a:ext uri="{FF2B5EF4-FFF2-40B4-BE49-F238E27FC236}">
                <a16:creationId xmlns:a16="http://schemas.microsoft.com/office/drawing/2014/main" id="{3011FFFE-5C21-1F7F-572B-C4F38CD0A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216" y="5363835"/>
            <a:ext cx="7599567" cy="2856840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DD973E0-062F-2797-A0B5-35957047DBF8}"/>
              </a:ext>
            </a:extLst>
          </p:cNvPr>
          <p:cNvSpPr txBox="1"/>
          <p:nvPr/>
        </p:nvSpPr>
        <p:spPr>
          <a:xfrm>
            <a:off x="1504057" y="3523835"/>
            <a:ext cx="139466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attacks are intentional changes of input data designed to fool machine learning models, especially deep neural networks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9" name="Chỗ dành sẵn cho Số hiệu Bản chiếu 11">
            <a:extLst>
              <a:ext uri="{FF2B5EF4-FFF2-40B4-BE49-F238E27FC236}">
                <a16:creationId xmlns:a16="http://schemas.microsoft.com/office/drawing/2014/main" id="{5E46E625-887A-C51D-462F-E070C506277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4</a:t>
            </a:fld>
            <a:endParaRPr lang="en-US" sz="2000" dirty="0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D2EDB140-7027-5D84-DEEE-C83E6E761D1C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</p:spTree>
    <p:extLst>
      <p:ext uri="{BB962C8B-B14F-4D97-AF65-F5344CB8AC3E}">
        <p14:creationId xmlns:p14="http://schemas.microsoft.com/office/powerpoint/2010/main" val="252880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337C31B2-3105-30C2-D892-57D9C9F28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CB745F85-B3CD-5C84-43BC-D72E02D95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FB98BA3-DA32-E9F9-F1A5-0E75B1107798}"/>
              </a:ext>
            </a:extLst>
          </p:cNvPr>
          <p:cNvSpPr txBox="1"/>
          <p:nvPr/>
        </p:nvSpPr>
        <p:spPr>
          <a:xfrm>
            <a:off x="1504057" y="1270269"/>
            <a:ext cx="111124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What are Adversarial Attacks and Patches?</a:t>
            </a:r>
          </a:p>
        </p:txBody>
      </p:sp>
      <p:pic>
        <p:nvPicPr>
          <p:cNvPr id="4" name="Hình ảnh 3" descr="Ảnh có chứa văn bản, ảnh chụp màn hình, Biển báo dừng lại, Đồ họa&#10;&#10;Nội dung do AI tạo ra có thể không chính xác.">
            <a:extLst>
              <a:ext uri="{FF2B5EF4-FFF2-40B4-BE49-F238E27FC236}">
                <a16:creationId xmlns:a16="http://schemas.microsoft.com/office/drawing/2014/main" id="{5A1D7BA4-86D0-B17C-F610-BD6CB1A25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706" y="5662034"/>
            <a:ext cx="5456464" cy="3205254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3AA60C7-366D-A62B-DECF-4DD8B4323E15}"/>
              </a:ext>
            </a:extLst>
          </p:cNvPr>
          <p:cNvSpPr txBox="1"/>
          <p:nvPr/>
        </p:nvSpPr>
        <p:spPr>
          <a:xfrm>
            <a:off x="1504057" y="3523835"/>
            <a:ext cx="1281065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particularly practical and dangerous form of adversarial attack is the adversarial patch attack.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patches focus on modifying just a small localized</a:t>
            </a:r>
          </a:p>
        </p:txBody>
      </p:sp>
      <p:sp>
        <p:nvSpPr>
          <p:cNvPr id="6" name="Chỗ dành sẵn cho Số hiệu Bản chiếu 11">
            <a:extLst>
              <a:ext uri="{FF2B5EF4-FFF2-40B4-BE49-F238E27FC236}">
                <a16:creationId xmlns:a16="http://schemas.microsoft.com/office/drawing/2014/main" id="{CDEAB690-2BFE-8345-F412-984B00E643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5</a:t>
            </a:fld>
            <a:endParaRPr lang="en-US" sz="20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E0FB4752-2ECD-72D2-9FCA-E23C4E330237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pic>
        <p:nvPicPr>
          <p:cNvPr id="1026" name="Picture 2" descr="Confusing Autonomous Cars Might Be Worryingly Easy - SlashGear">
            <a:extLst>
              <a:ext uri="{FF2B5EF4-FFF2-40B4-BE49-F238E27FC236}">
                <a16:creationId xmlns:a16="http://schemas.microsoft.com/office/drawing/2014/main" id="{B3A179A3-9712-2E99-BD05-356030EDE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831" y="5757586"/>
            <a:ext cx="5848350" cy="30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34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FEB02312-3768-2F06-030A-FE599B1D8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5C176326-28DC-9451-921E-F120C71D2D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6</a:t>
            </a:fld>
            <a:endParaRPr lang="en-US" sz="2000" dirty="0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6C0DD7E7-29B2-4055-5BD5-3EB7FC9C4105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229812B-C00D-0DAC-25C0-89C201832C04}"/>
              </a:ext>
            </a:extLst>
          </p:cNvPr>
          <p:cNvSpPr txBox="1"/>
          <p:nvPr/>
        </p:nvSpPr>
        <p:spPr>
          <a:xfrm>
            <a:off x="1656457" y="3676235"/>
            <a:ext cx="1394669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physically deployed in the real world and work even in black-box settings.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patch can fool the model across diverse inputs.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850559D-FB21-9351-D366-F9280A8BB6D1}"/>
              </a:ext>
            </a:extLst>
          </p:cNvPr>
          <p:cNvSpPr txBox="1"/>
          <p:nvPr/>
        </p:nvSpPr>
        <p:spPr>
          <a:xfrm>
            <a:off x="1504057" y="1270269"/>
            <a:ext cx="111124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Why Are Adversarial Patches Dangerous?</a:t>
            </a:r>
          </a:p>
        </p:txBody>
      </p:sp>
      <p:pic>
        <p:nvPicPr>
          <p:cNvPr id="13" name="Hình ảnh 12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983D1235-396A-017E-86BE-156A5774A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pic>
        <p:nvPicPr>
          <p:cNvPr id="2050" name="Picture 2" descr="Protect IoT-Applications from Adversarial Evasion Attacks – ITM-predictive">
            <a:extLst>
              <a:ext uri="{FF2B5EF4-FFF2-40B4-BE49-F238E27FC236}">
                <a16:creationId xmlns:a16="http://schemas.microsoft.com/office/drawing/2014/main" id="{862EED4C-64F4-DCF0-BD67-7493A29D9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17" y="5143500"/>
            <a:ext cx="6270171" cy="44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75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D8CB1359-F99D-ADC7-501B-88C812BF9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734E8658-39F2-773F-7A78-4FA183589DF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7</a:t>
            </a:fld>
            <a:endParaRPr lang="en-US" sz="2000" dirty="0"/>
          </a:p>
        </p:txBody>
      </p:sp>
      <p:pic>
        <p:nvPicPr>
          <p:cNvPr id="4" name="Hình ảnh 3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A22BC70D-C80E-EF7A-CBBA-75DADCF53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C6C4E145-E3CF-FA14-0D1E-6DDD82EF5723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11" name="Google Shape;184;p22">
            <a:extLst>
              <a:ext uri="{FF2B5EF4-FFF2-40B4-BE49-F238E27FC236}">
                <a16:creationId xmlns:a16="http://schemas.microsoft.com/office/drawing/2014/main" id="{5848D581-8FBB-5A95-A969-D00C13E70901}"/>
              </a:ext>
            </a:extLst>
          </p:cNvPr>
          <p:cNvSpPr txBox="1">
            <a:spLocks/>
          </p:cNvSpPr>
          <p:nvPr/>
        </p:nvSpPr>
        <p:spPr>
          <a:xfrm>
            <a:off x="1319000" y="1379860"/>
            <a:ext cx="26712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dirty="0">
                <a:solidFill>
                  <a:schemeClr val="accent4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02</a:t>
            </a:r>
          </a:p>
        </p:txBody>
      </p:sp>
      <p:sp>
        <p:nvSpPr>
          <p:cNvPr id="12" name="Google Shape;185;p22">
            <a:extLst>
              <a:ext uri="{FF2B5EF4-FFF2-40B4-BE49-F238E27FC236}">
                <a16:creationId xmlns:a16="http://schemas.microsoft.com/office/drawing/2014/main" id="{73E3A70E-C4FC-386D-8B03-30F943D0447C}"/>
              </a:ext>
            </a:extLst>
          </p:cNvPr>
          <p:cNvSpPr txBox="1">
            <a:spLocks/>
          </p:cNvSpPr>
          <p:nvPr/>
        </p:nvSpPr>
        <p:spPr>
          <a:xfrm>
            <a:off x="3065685" y="1379860"/>
            <a:ext cx="12756600" cy="1050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Limitations of Existing Methods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FD2E83D-667A-5AB2-DF47-645F3AC331B0}"/>
              </a:ext>
            </a:extLst>
          </p:cNvPr>
          <p:cNvSpPr txBox="1"/>
          <p:nvPr/>
        </p:nvSpPr>
        <p:spPr>
          <a:xfrm>
            <a:off x="2654599" y="3735532"/>
            <a:ext cx="881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Visual Limitations of Existing Patches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88CAE96D-8BD6-B4B2-7D0D-9CDD3C61F0DC}"/>
              </a:ext>
            </a:extLst>
          </p:cNvPr>
          <p:cNvSpPr txBox="1"/>
          <p:nvPr/>
        </p:nvSpPr>
        <p:spPr>
          <a:xfrm>
            <a:off x="2654600" y="470100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Technical Limitations in Patch Optimization</a:t>
            </a:r>
          </a:p>
        </p:txBody>
      </p:sp>
      <p:cxnSp>
        <p:nvCxnSpPr>
          <p:cNvPr id="23" name="Google Shape;187;p22">
            <a:extLst>
              <a:ext uri="{FF2B5EF4-FFF2-40B4-BE49-F238E27FC236}">
                <a16:creationId xmlns:a16="http://schemas.microsoft.com/office/drawing/2014/main" id="{A2463023-DE46-366C-9FCC-34A5F22CBCD1}"/>
              </a:ext>
            </a:extLst>
          </p:cNvPr>
          <p:cNvCxnSpPr>
            <a:cxnSpLocks/>
          </p:cNvCxnSpPr>
          <p:nvPr/>
        </p:nvCxnSpPr>
        <p:spPr>
          <a:xfrm>
            <a:off x="2280780" y="3739691"/>
            <a:ext cx="0" cy="171405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75810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33B44783-D2BB-E67A-178A-706EA360D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A4614E7B-8552-3DC0-3E7E-26E2F41B9B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8</a:t>
            </a:fld>
            <a:endParaRPr lang="en-US" sz="2000" dirty="0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B371ABA5-E40D-F27F-BA90-BCC7B8B09BB0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3F11CA0-4408-B041-62F1-FA49F096F931}"/>
              </a:ext>
            </a:extLst>
          </p:cNvPr>
          <p:cNvSpPr txBox="1"/>
          <p:nvPr/>
        </p:nvSpPr>
        <p:spPr>
          <a:xfrm>
            <a:off x="1656458" y="3676235"/>
            <a:ext cx="6812628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adversarial patches have unnatural shapes and colors, making them easily noticeable to humans.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lack of visual camouflage reduces real-world applicability and leads to unfair robustness evaluation.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existing methods focus on camouflaging the patch to blend naturally into the original image.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31A7ED7-3326-C6FC-0A45-887328B3726B}"/>
              </a:ext>
            </a:extLst>
          </p:cNvPr>
          <p:cNvSpPr txBox="1"/>
          <p:nvPr/>
        </p:nvSpPr>
        <p:spPr>
          <a:xfrm>
            <a:off x="1504057" y="1270269"/>
            <a:ext cx="111124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Visual Limitations of Existing Patches</a:t>
            </a:r>
          </a:p>
        </p:txBody>
      </p:sp>
      <p:pic>
        <p:nvPicPr>
          <p:cNvPr id="13" name="Hình ảnh 12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AD6EEECC-C1D4-EDB1-D7C5-A5558C6A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pic>
        <p:nvPicPr>
          <p:cNvPr id="6146" name="Picture 2" descr="Toward Trustworthy Machine Learning: An Example in Defending against ...">
            <a:extLst>
              <a:ext uri="{FF2B5EF4-FFF2-40B4-BE49-F238E27FC236}">
                <a16:creationId xmlns:a16="http://schemas.microsoft.com/office/drawing/2014/main" id="{C0E3FBC1-ADA4-9344-BEF8-4719464C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975" y="6466796"/>
            <a:ext cx="6302830" cy="254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 descr="Ảnh có chứa ảnh chụp màn hình, Phần mềm đa phương tiện, Phần mềm đồ họa, Game PC&#10;&#10;Nội dung do AI tạo ra có thể không chính xác.">
            <a:extLst>
              <a:ext uri="{FF2B5EF4-FFF2-40B4-BE49-F238E27FC236}">
                <a16:creationId xmlns:a16="http://schemas.microsoft.com/office/drawing/2014/main" id="{D2D8D89F-8C0B-37FA-D9A1-9198EFC1E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170" y="3210162"/>
            <a:ext cx="6475172" cy="28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9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59A526C4-4664-207E-D5A1-E934A8AF2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11">
            <a:extLst>
              <a:ext uri="{FF2B5EF4-FFF2-40B4-BE49-F238E27FC236}">
                <a16:creationId xmlns:a16="http://schemas.microsoft.com/office/drawing/2014/main" id="{2C3CB9DC-85E8-F39D-879F-4FAA56DB54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450751" y="9466604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/>
              <a:t>9</a:t>
            </a:fld>
            <a:endParaRPr lang="en-US" sz="2000" dirty="0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B0084345-6D3F-F38C-ED4E-20009A0BCAA3}"/>
              </a:ext>
            </a:extLst>
          </p:cNvPr>
          <p:cNvSpPr/>
          <p:nvPr/>
        </p:nvSpPr>
        <p:spPr>
          <a:xfrm>
            <a:off x="700125" y="9106568"/>
            <a:ext cx="1484008" cy="720073"/>
          </a:xfrm>
          <a:prstGeom prst="roundRect">
            <a:avLst/>
          </a:prstGeom>
          <a:solidFill>
            <a:srgbClr val="5B62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Squad 8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C1E7E3F-CF84-406A-F957-719A7989B0FE}"/>
              </a:ext>
            </a:extLst>
          </p:cNvPr>
          <p:cNvSpPr txBox="1"/>
          <p:nvPr/>
        </p:nvSpPr>
        <p:spPr>
          <a:xfrm>
            <a:off x="1656458" y="3676235"/>
            <a:ext cx="6812628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Gradient-based methods dominate existing research but are impractical in black-box settings. Meanwhile, black-box approaches often suffer from low query efficiency or weak optimization capabilities.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some methods use evolutionary strategies, they typically optimize either the patch pattern or the location — rarely both, especially in constrained scenarios such as decision-only feedback.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308BCD4-9795-4783-8CF1-7D2063305415}"/>
              </a:ext>
            </a:extLst>
          </p:cNvPr>
          <p:cNvSpPr txBox="1"/>
          <p:nvPr/>
        </p:nvSpPr>
        <p:spPr>
          <a:xfrm>
            <a:off x="1504057" y="1270269"/>
            <a:ext cx="111124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Golos Text Medium" panose="020B0503020202020204" pitchFamily="34" charset="0"/>
                <a:cs typeface="Golos Text Medium" panose="020B0503020202020204" pitchFamily="34" charset="0"/>
              </a:rPr>
              <a:t>Technical Limitations in Patch Optimization</a:t>
            </a:r>
          </a:p>
        </p:txBody>
      </p:sp>
      <p:pic>
        <p:nvPicPr>
          <p:cNvPr id="13" name="Hình ảnh 12" descr="Ảnh có chứa Đồ họa, biểu tượng, hình mẫu, thiết kế đồ họa&#10;&#10;Nội dung do AI tạo ra có thể không chính xác.">
            <a:extLst>
              <a:ext uri="{FF2B5EF4-FFF2-40B4-BE49-F238E27FC236}">
                <a16:creationId xmlns:a16="http://schemas.microsoft.com/office/drawing/2014/main" id="{E4C4C060-786A-4044-FD59-869826D69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0751" y="663559"/>
            <a:ext cx="1812163" cy="1483873"/>
          </a:xfrm>
          <a:prstGeom prst="rect">
            <a:avLst/>
          </a:prstGeom>
        </p:spPr>
      </p:pic>
      <p:pic>
        <p:nvPicPr>
          <p:cNvPr id="6146" name="Picture 2" descr="Toward Trustworthy Machine Learning: An Example in Defending against ...">
            <a:extLst>
              <a:ext uri="{FF2B5EF4-FFF2-40B4-BE49-F238E27FC236}">
                <a16:creationId xmlns:a16="http://schemas.microsoft.com/office/drawing/2014/main" id="{50C5FB4B-2B00-33DC-06D1-B1102DD23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975" y="6466796"/>
            <a:ext cx="6302830" cy="254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 descr="Ảnh có chứa ảnh chụp màn hình, Phần mềm đa phương tiện, Phần mềm đồ họa, Game PC&#10;&#10;Nội dung do AI tạo ra có thể không chính xác.">
            <a:extLst>
              <a:ext uri="{FF2B5EF4-FFF2-40B4-BE49-F238E27FC236}">
                <a16:creationId xmlns:a16="http://schemas.microsoft.com/office/drawing/2014/main" id="{DE81AADD-674A-D4EF-2743-F17C529ED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170" y="3210162"/>
            <a:ext cx="6475172" cy="28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8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673</Words>
  <Application>Microsoft Office PowerPoint</Application>
  <PresentationFormat>Tùy chỉnh</PresentationFormat>
  <Paragraphs>122</Paragraphs>
  <Slides>18</Slides>
  <Notes>18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18</vt:i4>
      </vt:variant>
    </vt:vector>
  </HeadingPairs>
  <TitlesOfParts>
    <vt:vector size="25" baseType="lpstr">
      <vt:lpstr>Golos Text Medium</vt:lpstr>
      <vt:lpstr>Arial</vt:lpstr>
      <vt:lpstr>Times New Roman</vt:lpstr>
      <vt:lpstr>Calibri</vt:lpstr>
      <vt:lpstr>Cambria Math</vt:lpstr>
      <vt:lpstr>Wingdings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Nguyễn Duy Hoàng</cp:lastModifiedBy>
  <cp:revision>44</cp:revision>
  <dcterms:created xsi:type="dcterms:W3CDTF">2006-08-16T00:00:00Z</dcterms:created>
  <dcterms:modified xsi:type="dcterms:W3CDTF">2025-06-05T14:00:37Z</dcterms:modified>
</cp:coreProperties>
</file>